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2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2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2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2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2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2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2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2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2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2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3642"/>
            <a:ext cx="13195459" cy="3843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100"/>
              </a:lnSpc>
              <a:buNone/>
            </a:pPr>
            <a:r>
              <a:rPr lang="en-US" sz="1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Artificial Intelligence Lab</a:t>
            </a:r>
            <a:endParaRPr lang="en-US" sz="12100" dirty="0"/>
          </a:p>
        </p:txBody>
      </p:sp>
      <p:sp>
        <p:nvSpPr>
          <p:cNvPr id="3" name="Text 1"/>
          <p:cNvSpPr/>
          <p:nvPr/>
        </p:nvSpPr>
        <p:spPr>
          <a:xfrm>
            <a:off x="717471" y="4714637"/>
            <a:ext cx="512492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Learning Journey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7471" y="5662613"/>
            <a:ext cx="1319545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Course Code: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CSE-06133116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• Duration: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January – June 2025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7471" y="6221254"/>
            <a:ext cx="1319545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North East University, Bangladesh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7471" y="6779895"/>
            <a:ext cx="1319545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Instructor: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Mr. Razorshi Prozzwal Talukder, Lecturer, Department of CSE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7471" y="7338536"/>
            <a:ext cx="1319545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Sanjida Khanom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1232"/>
            <a:ext cx="8371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Learning Outcomes &amp;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698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Takeaways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09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Deep theoretical understanding of AI concepts.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512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practical implementation skills.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934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problem-solving abilities.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356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Hands-on game development experience.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556986"/>
            <a:ext cx="386750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Reflection &amp; Future Steps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2090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Navigating complex AI challenges and celebrating achievements.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14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Applying learned concepts to real-world scenarios.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4563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Opening doors to diverse career paths in AI.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233035"/>
            <a:ext cx="4347567" cy="907256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020604" y="6367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Master AI</a:t>
            </a:r>
            <a:endParaRPr lang="en-US" sz="22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5233035"/>
            <a:ext cx="4347567" cy="90725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368171" y="6367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Innovate</a:t>
            </a:r>
            <a:endParaRPr lang="en-US" sz="22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5233035"/>
            <a:ext cx="4347567" cy="9072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15738" y="6367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Succeed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1536"/>
            <a:ext cx="9287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Introduction to Artificial Intelligence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39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Artificial Intelligence (AI) is the simulation of human intelligence in machines that are programmed to think like humans and mimic their actions. It's transforming industries and daily life.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04899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3686651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diagnostics to personalized treatment plans.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004899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0814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Transportation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420814" y="3686651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Powering self-driving vehicles and logistics optimization.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79432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7720" y="5170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Finance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757720" y="5661184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Detecting fraud and automating trading.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79432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20814" y="5170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Entertainment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420814" y="5661184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Enhancing gaming experiences and content recommendation.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6421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has evolved from early theoretical concepts to advanced machine learning and deep learning applications, shaping the future across diverse sectors.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344" y="693777"/>
            <a:ext cx="7385090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Understanding Intelligent Agents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4344" y="1615916"/>
            <a:ext cx="7748111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Intelligent agents perceive their environment through sensors and act upon that environment through effectors, striving to achieve their goals.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344" y="2478405"/>
            <a:ext cx="997029" cy="11964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80684" y="2677716"/>
            <a:ext cx="249281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Simple Reflex Agents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380684" y="3108841"/>
            <a:ext cx="655177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Acts based only on the current percept, ignoring history.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344" y="3674864"/>
            <a:ext cx="997029" cy="11964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80684" y="3874175"/>
            <a:ext cx="249281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Model-Based Agents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380684" y="4305300"/>
            <a:ext cx="655177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Maintains an internal state based on percept history.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344" y="4871323"/>
            <a:ext cx="997029" cy="11964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80684" y="5070634"/>
            <a:ext cx="249281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Goal-Based Agents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380684" y="5501759"/>
            <a:ext cx="655177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Uses goal information to select actions that achieve desired states.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344" y="6067782"/>
            <a:ext cx="997029" cy="146792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80684" y="6267093"/>
            <a:ext cx="249281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Utility-Based Agents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7380684" y="6698218"/>
            <a:ext cx="6551771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Chooses actions based on maximizing a utility function for optimal outcomes.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470" y="759381"/>
            <a:ext cx="7647861" cy="133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Exploring Search Strategies &amp; Algorithms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4470" y="2415897"/>
            <a:ext cx="764786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Effective search algorithms are crucial for solving problems in AI, enabling agents to navigate complex state spaces.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4470" y="3553897"/>
            <a:ext cx="3206353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Uninformed Search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234470" y="4168378"/>
            <a:ext cx="35631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methods do not use any domain knowledge beyond the problem definition: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4470" y="5386507"/>
            <a:ext cx="35631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Breadth-First Search (BFS)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34470" y="5803225"/>
            <a:ext cx="35631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Depth-First Search (DFS)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34470" y="6219944"/>
            <a:ext cx="35631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Iterative Deepening Search (IDS)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34470" y="6636663"/>
            <a:ext cx="35631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Depth-Limited Search (DLS)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34470" y="7053382"/>
            <a:ext cx="35631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Bidirectional Search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26767" y="3553897"/>
            <a:ext cx="3206353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Informed Search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10326767" y="4168378"/>
            <a:ext cx="35631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methods use heuristic functions to guide the search, improving efficiency: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326767" y="5386507"/>
            <a:ext cx="35631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A* Algorithm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326767" y="5803225"/>
            <a:ext cx="35631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AO* Algorithm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326767" y="6219944"/>
            <a:ext cx="35631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Beam Search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920" y="544473"/>
            <a:ext cx="3922514" cy="48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Advanced AI Concepts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029920" y="1262658"/>
            <a:ext cx="805695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Delving deeper into AI, we explore sophisticated techniques for problem-solving and decision-making.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29920" y="1895713"/>
            <a:ext cx="8056959" cy="91440"/>
          </a:xfrm>
          <a:prstGeom prst="roundRect">
            <a:avLst>
              <a:gd name="adj" fmla="val 25478"/>
            </a:avLst>
          </a:prstGeom>
          <a:solidFill>
            <a:srgbClr val="282824"/>
          </a:solidFill>
          <a:ln/>
        </p:spPr>
      </p:sp>
      <p:sp>
        <p:nvSpPr>
          <p:cNvPr id="6" name="Shape 3"/>
          <p:cNvSpPr/>
          <p:nvPr/>
        </p:nvSpPr>
        <p:spPr>
          <a:xfrm>
            <a:off x="9825454" y="1685687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28282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234" y="1802130"/>
            <a:ext cx="186333" cy="2328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8038" y="2306836"/>
            <a:ext cx="3362206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Constraint Satisfaction Problems (CSP)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208038" y="2642592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Solving problems by finding consistent values for variables.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6029920" y="3434358"/>
            <a:ext cx="8056959" cy="91440"/>
          </a:xfrm>
          <a:prstGeom prst="roundRect">
            <a:avLst>
              <a:gd name="adj" fmla="val 25478"/>
            </a:avLst>
          </a:prstGeom>
          <a:solidFill>
            <a:srgbClr val="282824"/>
          </a:solidFill>
          <a:ln/>
        </p:spPr>
      </p:sp>
      <p:sp>
        <p:nvSpPr>
          <p:cNvPr id="11" name="Shape 7"/>
          <p:cNvSpPr/>
          <p:nvPr/>
        </p:nvSpPr>
        <p:spPr>
          <a:xfrm>
            <a:off x="9825454" y="3224332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282824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234" y="3340775"/>
            <a:ext cx="186333" cy="23288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208038" y="3845481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Logical Reasoning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6208038" y="4181237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Developing systems that can infer conclusions from premises.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6029920" y="4973003"/>
            <a:ext cx="8056959" cy="91440"/>
          </a:xfrm>
          <a:prstGeom prst="roundRect">
            <a:avLst>
              <a:gd name="adj" fmla="val 25478"/>
            </a:avLst>
          </a:prstGeom>
          <a:solidFill>
            <a:srgbClr val="282824"/>
          </a:solidFill>
          <a:ln/>
        </p:spPr>
      </p:sp>
      <p:sp>
        <p:nvSpPr>
          <p:cNvPr id="16" name="Shape 11"/>
          <p:cNvSpPr/>
          <p:nvPr/>
        </p:nvSpPr>
        <p:spPr>
          <a:xfrm>
            <a:off x="9825454" y="4762976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282824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234" y="4879419"/>
            <a:ext cx="186333" cy="23288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08038" y="5384125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Consistency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6208038" y="5719882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data and knowledge bases remain coherent and valid.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6029920" y="6511647"/>
            <a:ext cx="8056959" cy="91440"/>
          </a:xfrm>
          <a:prstGeom prst="roundRect">
            <a:avLst>
              <a:gd name="adj" fmla="val 25478"/>
            </a:avLst>
          </a:prstGeom>
          <a:solidFill>
            <a:srgbClr val="282824"/>
          </a:solidFill>
          <a:ln/>
        </p:spPr>
      </p:sp>
      <p:sp>
        <p:nvSpPr>
          <p:cNvPr id="21" name="Shape 15"/>
          <p:cNvSpPr/>
          <p:nvPr/>
        </p:nvSpPr>
        <p:spPr>
          <a:xfrm>
            <a:off x="9825454" y="6301621"/>
            <a:ext cx="465892" cy="465892"/>
          </a:xfrm>
          <a:prstGeom prst="roundRect">
            <a:avLst>
              <a:gd name="adj" fmla="val 196269"/>
            </a:avLst>
          </a:prstGeom>
          <a:solidFill>
            <a:srgbClr val="282824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234" y="6418064"/>
            <a:ext cx="186333" cy="23288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208038" y="6922770"/>
            <a:ext cx="196679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Probabilistic Inference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6208038" y="7258526"/>
            <a:ext cx="770072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Making predictions and decisions under uncertainty.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535" y="369689"/>
            <a:ext cx="6033968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Natural Language Processing &amp; Robotics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70535" y="1125736"/>
            <a:ext cx="3147655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Natural Language Processing (NLP)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35" y="1529001"/>
            <a:ext cx="6680716" cy="66807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0535" y="8360926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Enabling computers to understand, interpret, and generate human language.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70535" y="8696920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Text Processing &amp; Analysis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0535" y="8958977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Language Understanding &amp; Generation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0535" y="9221033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Speech Recognition &amp; Synthesis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86769" y="1125736"/>
            <a:ext cx="2016562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Robotics</a:t>
            </a:r>
            <a:endParaRPr lang="en-US" sz="15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769" y="1529001"/>
            <a:ext cx="6680716" cy="668071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86769" y="8360926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Designing and programming intelligent machines that can interact with the physical world.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7486769" y="8696920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Sensor &amp; Actuator Integration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486769" y="8958977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Motion Planning &amp; Control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7486769" y="9221033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Human-Robot Interaction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575" y="321707"/>
            <a:ext cx="5584388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Lab Activities &amp; Algorithm Implementation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09575" y="921306"/>
            <a:ext cx="13811250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lab sessions focus on hands-on implementation and performance analysis of core AI algorithms.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409575" y="1240036"/>
            <a:ext cx="6847165" cy="5308759"/>
          </a:xfrm>
          <a:prstGeom prst="roundRect">
            <a:avLst>
              <a:gd name="adj" fmla="val 1378"/>
            </a:avLst>
          </a:prstGeom>
          <a:noFill/>
          <a:ln w="15240">
            <a:solidFill>
              <a:srgbClr val="CBC5B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94335" y="1240036"/>
            <a:ext cx="60960" cy="5308759"/>
          </a:xfrm>
          <a:prstGeom prst="roundRect">
            <a:avLst>
              <a:gd name="adj" fmla="val 28795"/>
            </a:avLst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587454" y="1372195"/>
            <a:ext cx="1462802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Minimax Algorithm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87454" y="1625203"/>
            <a:ext cx="6537127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Implementing game theory for optimal decision-making in adversarial scenarios.</a:t>
            </a:r>
            <a:endParaRPr lang="en-US" sz="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454" y="1943933"/>
            <a:ext cx="6537127" cy="4472702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373660" y="1240036"/>
            <a:ext cx="6847165" cy="5308759"/>
          </a:xfrm>
          <a:prstGeom prst="roundRect">
            <a:avLst>
              <a:gd name="adj" fmla="val 1378"/>
            </a:avLst>
          </a:prstGeom>
          <a:noFill/>
          <a:ln w="15240">
            <a:solidFill>
              <a:srgbClr val="CBC5B8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58420" y="1240036"/>
            <a:ext cx="60960" cy="5308759"/>
          </a:xfrm>
          <a:prstGeom prst="roundRect">
            <a:avLst>
              <a:gd name="adj" fmla="val 28795"/>
            </a:avLst>
          </a:prstGeom>
          <a:solidFill>
            <a:srgbClr val="282824"/>
          </a:solidFill>
          <a:ln/>
        </p:spPr>
      </p:sp>
      <p:sp>
        <p:nvSpPr>
          <p:cNvPr id="11" name="Text 8"/>
          <p:cNvSpPr/>
          <p:nvPr/>
        </p:nvSpPr>
        <p:spPr>
          <a:xfrm>
            <a:off x="7551539" y="1372195"/>
            <a:ext cx="1462802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Alpha-Beta Pruning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51539" y="1625203"/>
            <a:ext cx="6537127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Optimizing minimax search by eliminating unnecessary branches.</a:t>
            </a:r>
            <a:endParaRPr lang="en-US" sz="9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539" y="1943933"/>
            <a:ext cx="6537127" cy="447270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09575" y="6785610"/>
            <a:ext cx="6762869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We'll also explore code snippets and various performance comparison charts to understand algorithm efficiency.</a:t>
            </a:r>
            <a:endParaRPr lang="en-US" sz="9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76" y="6811923"/>
            <a:ext cx="6762869" cy="37871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8628"/>
            <a:ext cx="6077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Game Projects Portfolio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10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learned AI concepts to create engaging game projects.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335060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60" y="3335060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10" y="3335060"/>
            <a:ext cx="4221599" cy="27218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64580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projects provide practical experience in implementing AI for strategic gameplay and dynamic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345" y="740807"/>
            <a:ext cx="6747748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Essential Tools &amp; Technologies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89345" y="1669613"/>
            <a:ext cx="7738110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lab course utilizes industry-standard programming languages and frameworks.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9345" y="2216825"/>
            <a:ext cx="803315" cy="1205032"/>
          </a:xfrm>
          <a:prstGeom prst="roundRect">
            <a:avLst>
              <a:gd name="adj" fmla="val 360041"/>
            </a:avLst>
          </a:prstGeom>
          <a:solidFill>
            <a:srgbClr val="E5DFD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329" y="2631043"/>
            <a:ext cx="301228" cy="3765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93399" y="2417564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Python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193399" y="2851904"/>
            <a:ext cx="6734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Primary language for AI development.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6189345" y="3572470"/>
            <a:ext cx="803315" cy="1205032"/>
          </a:xfrm>
          <a:prstGeom prst="roundRect">
            <a:avLst>
              <a:gd name="adj" fmla="val 360041"/>
            </a:avLst>
          </a:prstGeom>
          <a:solidFill>
            <a:srgbClr val="E5DFD2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329" y="3986689"/>
            <a:ext cx="301228" cy="37659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93399" y="3773210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C++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193399" y="4207550"/>
            <a:ext cx="6734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performance-critical components.</a:t>
            </a:r>
            <a:endParaRPr lang="en-US" sz="1550" dirty="0"/>
          </a:p>
        </p:txBody>
      </p:sp>
      <p:sp>
        <p:nvSpPr>
          <p:cNvPr id="13" name="Shape 8"/>
          <p:cNvSpPr/>
          <p:nvPr/>
        </p:nvSpPr>
        <p:spPr>
          <a:xfrm>
            <a:off x="6189345" y="4928116"/>
            <a:ext cx="803315" cy="1205032"/>
          </a:xfrm>
          <a:prstGeom prst="roundRect">
            <a:avLst>
              <a:gd name="adj" fmla="val 360041"/>
            </a:avLst>
          </a:prstGeom>
          <a:solidFill>
            <a:srgbClr val="E5DFD2"/>
          </a:solidFill>
          <a:ln/>
        </p:spPr>
      </p:sp>
      <p:sp>
        <p:nvSpPr>
          <p:cNvPr id="14" name="Text 9"/>
          <p:cNvSpPr/>
          <p:nvPr/>
        </p:nvSpPr>
        <p:spPr>
          <a:xfrm>
            <a:off x="6440329" y="5342334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193399" y="5128855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Pygame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193399" y="5563195"/>
            <a:ext cx="6734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Framework for game development.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189345" y="6283762"/>
            <a:ext cx="803315" cy="1205032"/>
          </a:xfrm>
          <a:prstGeom prst="roundRect">
            <a:avLst>
              <a:gd name="adj" fmla="val 360041"/>
            </a:avLst>
          </a:prstGeom>
          <a:solidFill>
            <a:srgbClr val="E5DFD2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329" y="6697980"/>
            <a:ext cx="301228" cy="3765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193399" y="6484501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Tkinter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193399" y="6918841"/>
            <a:ext cx="6734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building graphical user interfaces.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2025-07-14T03:16:03Z</dcterms:created>
  <dcterms:modified xsi:type="dcterms:W3CDTF">2025-07-14T03:16:03Z</dcterms:modified>
</cp:coreProperties>
</file>